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5" r:id="rId3"/>
    <p:sldId id="257" r:id="rId4"/>
    <p:sldId id="258" r:id="rId5"/>
    <p:sldId id="284" r:id="rId6"/>
    <p:sldId id="287" r:id="rId7"/>
    <p:sldId id="273" r:id="rId8"/>
    <p:sldId id="274" r:id="rId9"/>
    <p:sldId id="259" r:id="rId10"/>
    <p:sldId id="260" r:id="rId11"/>
    <p:sldId id="261" r:id="rId12"/>
    <p:sldId id="275" r:id="rId13"/>
    <p:sldId id="262" r:id="rId14"/>
    <p:sldId id="282" r:id="rId15"/>
    <p:sldId id="263" r:id="rId16"/>
    <p:sldId id="265" r:id="rId17"/>
    <p:sldId id="267" r:id="rId18"/>
    <p:sldId id="266" r:id="rId19"/>
    <p:sldId id="264" r:id="rId20"/>
    <p:sldId id="272" r:id="rId21"/>
    <p:sldId id="286" r:id="rId22"/>
    <p:sldId id="288" r:id="rId23"/>
    <p:sldId id="268" r:id="rId24"/>
    <p:sldId id="279" r:id="rId25"/>
    <p:sldId id="280" r:id="rId26"/>
    <p:sldId id="281" r:id="rId27"/>
    <p:sldId id="283" r:id="rId28"/>
    <p:sldId id="269" r:id="rId29"/>
    <p:sldId id="277" r:id="rId30"/>
    <p:sldId id="270" r:id="rId31"/>
    <p:sldId id="27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DBF3-041F-452D-8EF8-0F2361BCED72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0A86-AAF3-4379-A11C-23BEB90A97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Ć</a:t>
            </a:r>
            <a:r>
              <a:rPr lang="sr-Latn-RS" dirty="0" smtClean="0"/>
              <a:t>aj jezi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20A86-AAF3-4379-A11C-23BEB90A971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6B5-5AE7-4B0E-AD3A-7772581F444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D87D-40F4-4007-8352-793F4232E28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2501-A11A-4C46-A0D1-615E66802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Psihološki aspekti neurogenih govorno-jezičkih poremećaja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sr-Latn-RS" i="1" dirty="0" smtClean="0"/>
              <a:t>rof.dr Vesna Radoman</a:t>
            </a:r>
          </a:p>
          <a:p>
            <a:endParaRPr lang="sr-Latn-RS" i="1" dirty="0"/>
          </a:p>
          <a:p>
            <a:r>
              <a:rPr lang="sr-Latn-RS" i="1" dirty="0" smtClean="0">
                <a:solidFill>
                  <a:srgbClr val="FFC000"/>
                </a:solidFill>
              </a:rPr>
              <a:t>FASPER</a:t>
            </a:r>
            <a:endParaRPr lang="en-US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RS" dirty="0" smtClean="0"/>
              <a:t>rokina afazija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inonimi:      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motorna afazija</a:t>
            </a:r>
            <a:r>
              <a:rPr lang="sr-Latn-RS" dirty="0" smtClean="0"/>
              <a:t>;       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ekspresivna afazija</a:t>
            </a:r>
            <a:r>
              <a:rPr lang="sr-Latn-RS" dirty="0" smtClean="0"/>
              <a:t>;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				nefluentna afazija.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entralna odlika je nefluentna govorna produkcija sa relativno dobro </a:t>
            </a:r>
            <a:r>
              <a:rPr lang="sr-Latn-RS" dirty="0" smtClean="0">
                <a:solidFill>
                  <a:srgbClr val="FF0000"/>
                </a:solidFill>
              </a:rPr>
              <a:t>očuvanim razumevanjem govora</a:t>
            </a:r>
            <a:r>
              <a:rPr lang="sr-Latn-RS" dirty="0" smtClean="0"/>
              <a:t>, otežanim ponavljanjem i imenovanjem </a:t>
            </a:r>
          </a:p>
          <a:p>
            <a:r>
              <a:rPr lang="sr-Latn-RS" dirty="0" smtClean="0"/>
              <a:t>nefluentan govor , trom, usporen,sa inkonzistentnom i naporom izvedenom artikulcijom,disprozodijom telegrafskim govorom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nogi pacijenti sa ovim tipom afazije pate od agramatizma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roblemi sa pamćenje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endParaRPr lang="sr-Latn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__________________________________________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*</a:t>
            </a:r>
            <a:r>
              <a:rPr lang="sr-Latn-RS" dirty="0" smtClean="0"/>
              <a:t> </a:t>
            </a:r>
            <a:r>
              <a:rPr lang="en-US" dirty="0" smtClean="0"/>
              <a:t>P</a:t>
            </a:r>
            <a:r>
              <a:rPr lang="sr-Latn-RS" dirty="0" smtClean="0"/>
              <a:t>sihološki aspekti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ernikeova afazija (senzorna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inonimni nazivi: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akustička afazija</a:t>
            </a:r>
            <a:r>
              <a:rPr lang="sr-Latn-RS" dirty="0" smtClean="0"/>
              <a:t> ;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receptivna afazija </a:t>
            </a:r>
            <a:r>
              <a:rPr lang="sr-Latn-RS" dirty="0" smtClean="0"/>
              <a:t>;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senzorna afazija</a:t>
            </a:r>
            <a:r>
              <a:rPr lang="sr-Latn-RS" dirty="0" smtClean="0"/>
              <a:t>; najčešći naziv-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fluentna afazija</a:t>
            </a:r>
          </a:p>
          <a:p>
            <a:r>
              <a:rPr lang="sr-Latn-RS" dirty="0" smtClean="0"/>
              <a:t>Centralni poremećaj je </a:t>
            </a:r>
            <a:r>
              <a:rPr lang="sr-Latn-RS" dirty="0" smtClean="0">
                <a:solidFill>
                  <a:srgbClr val="FF0000"/>
                </a:solidFill>
              </a:rPr>
              <a:t>narušenje razumevanja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    usmenog govora</a:t>
            </a:r>
            <a:r>
              <a:rPr lang="sr-Latn-RS" dirty="0" smtClean="0"/>
              <a:t> uz očuvanu artikulaciju, gramatiku (paragramatizam) melodiju, dužinu fraze . Narušena repeticija i imenovanje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oremećaj fonološke diskriminacije i </a:t>
            </a:r>
            <a:r>
              <a:rPr lang="sr-Latn-RS" dirty="0" smtClean="0">
                <a:solidFill>
                  <a:srgbClr val="FF0000"/>
                </a:solidFill>
              </a:rPr>
              <a:t>pamćenja</a:t>
            </a:r>
            <a:r>
              <a:rPr lang="sr-Latn-RS" dirty="0" smtClean="0"/>
              <a:t> fonološkog redosleda reči</a:t>
            </a:r>
            <a:r>
              <a:rPr lang="en-US" dirty="0" smtClean="0"/>
              <a:t>,</a:t>
            </a:r>
            <a:r>
              <a:rPr lang="en-US" dirty="0" err="1" smtClean="0">
                <a:solidFill>
                  <a:srgbClr val="FF0000"/>
                </a:solidFill>
              </a:rPr>
              <a:t>disnomia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anomia</a:t>
            </a:r>
            <a:endParaRPr lang="sr-Latn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Neke karakteristike Vernikeove afazije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isanje i čitanje su obično oštećeni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 je gramatičan ali “prazan”, nedostaju mu </a:t>
            </a:r>
            <a:r>
              <a:rPr lang="sr-Latn-RS" dirty="0" smtClean="0">
                <a:solidFill>
                  <a:srgbClr val="FF0000"/>
                </a:solidFill>
              </a:rPr>
              <a:t>semantički značajne</a:t>
            </a:r>
            <a:r>
              <a:rPr lang="sr-Latn-RS" dirty="0" smtClean="0"/>
              <a:t> reči –  imenice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bično ne postoje senzorni niti motorni deficiti 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vi pacijenti </a:t>
            </a:r>
            <a:r>
              <a:rPr lang="sr-Latn-RS" dirty="0" smtClean="0">
                <a:solidFill>
                  <a:srgbClr val="FF0000"/>
                </a:solidFill>
              </a:rPr>
              <a:t>nemaju uvid</a:t>
            </a:r>
            <a:r>
              <a:rPr lang="sr-Latn-RS" dirty="0" smtClean="0"/>
              <a:t> u svoj poremećaj i smatraju da im je jezik neoštećen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odel blizak Vernikeovom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nformacona teorija  (Moscovitch 1979; Butterworth 1980)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jihov model razlikuje tri odvojene faze jezičkog procesiranja u kojima jezik ,koji se čuje, aktivira </a:t>
            </a:r>
            <a:r>
              <a:rPr lang="sr-Latn-RS" dirty="0" smtClean="0">
                <a:solidFill>
                  <a:srgbClr val="FF0000"/>
                </a:solidFill>
              </a:rPr>
              <a:t>predstave reči</a:t>
            </a:r>
            <a:r>
              <a:rPr lang="sr-Latn-RS" dirty="0" smtClean="0"/>
              <a:t> u centru, u levom temporalnom lobusu, odakle se one prenose do</a:t>
            </a:r>
            <a:r>
              <a:rPr lang="sr-Latn-RS" dirty="0" smtClean="0">
                <a:solidFill>
                  <a:srgbClr val="FF0000"/>
                </a:solidFill>
              </a:rPr>
              <a:t> pojmovnog </a:t>
            </a:r>
            <a:r>
              <a:rPr lang="sr-Latn-RS" dirty="0" smtClean="0"/>
              <a:t>centra, a odatle autputom prelazi na motorni artikulacioni centar u levom frontalnom lobusu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 ovom modelu  svako od ponašanja kao što je slušanje, proizvodnja govora itd .,može biti selektivno oštećen ili oblasti diskonektovane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Landau-</a:t>
            </a:r>
            <a:r>
              <a:rPr lang="en-US" dirty="0" err="1" smtClean="0"/>
              <a:t>Kleffner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</a:t>
            </a:r>
            <a:r>
              <a:rPr lang="sr-Latn-RS" dirty="0" smtClean="0"/>
              <a:t>čena afazija sa epilepsijom kod dece koja su prethodno imala normalan razvoj govora i jezika. </a:t>
            </a:r>
          </a:p>
          <a:p>
            <a:r>
              <a:rPr lang="sr-Latn-RS" dirty="0" smtClean="0"/>
              <a:t>Narušene su ekspresivne i receptivne jezičke sposobnosti ali je </a:t>
            </a:r>
            <a:r>
              <a:rPr lang="sr-Latn-RS" dirty="0" smtClean="0">
                <a:solidFill>
                  <a:srgbClr val="FF0000"/>
                </a:solidFill>
              </a:rPr>
              <a:t>očuvna generalna inteligencija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oremećaji pamćenja,auditivne agnozije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eka deca imaju epizode autističnog tipa ponašanja i poremećaj intrerakcija,</a:t>
            </a:r>
            <a:r>
              <a:rPr lang="sr-Latn-RS" dirty="0" smtClean="0">
                <a:solidFill>
                  <a:srgbClr val="FF0000"/>
                </a:solidFill>
              </a:rPr>
              <a:t>agresija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elokalizacioni –holistički</a:t>
            </a:r>
            <a:r>
              <a:rPr lang="en-US" dirty="0" smtClean="0"/>
              <a:t> </a:t>
            </a:r>
            <a:r>
              <a:rPr lang="en-US" dirty="0" err="1" smtClean="0"/>
              <a:t>kognitivni</a:t>
            </a:r>
            <a:r>
              <a:rPr lang="sr-Latn-RS" dirty="0" smtClean="0"/>
              <a:t>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aglašava integraciju jezika sa oblastima </a:t>
            </a:r>
            <a:r>
              <a:rPr lang="sr-Latn-RS" dirty="0" smtClean="0">
                <a:solidFill>
                  <a:srgbClr val="FF0000"/>
                </a:solidFill>
              </a:rPr>
              <a:t>kognicije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Kada je jedna posebna oblast mozga oštećena nije samo  jedna posebna sposobnost kao što je govor poremećena nego je poremećena integrativna sposobnost mozga kao celine</a:t>
            </a:r>
          </a:p>
          <a:p>
            <a:r>
              <a:rPr lang="sr-Latn-RS" dirty="0" smtClean="0"/>
              <a:t>Jackson: važna distinkcija je između</a:t>
            </a:r>
            <a:r>
              <a:rPr lang="sr-Latn-RS" dirty="0" smtClean="0">
                <a:solidFill>
                  <a:srgbClr val="FF0000"/>
                </a:solidFill>
              </a:rPr>
              <a:t> apstraktnog i konkretnog kognitivnog nivoa</a:t>
            </a:r>
            <a:r>
              <a:rPr lang="sr-Latn-RS" dirty="0" smtClean="0"/>
              <a:t>, a ne između razumevanja i produkcije govora ( ne distinkcija između govornih i negovornih aktivnosti)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Z</a:t>
            </a:r>
            <a:r>
              <a:rPr lang="x-none" smtClean="0"/>
              <a:t>animljivo je da se i Frojd bavio ovom problematikom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</a:t>
            </a:r>
            <a:r>
              <a:rPr lang="sr-Latn-RS" dirty="0" smtClean="0"/>
              <a:t>n se suprotstavio tada vladajućoj  teoriji Vernikea i Lihtajma po kojoj je afazija posledica ograničenog oštećenja posebnih anatomskih lokaliteta.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dirty="0" smtClean="0"/>
              <a:t>On je ponudio ideju o unifikovanoj </a:t>
            </a:r>
            <a:r>
              <a:rPr lang="sr-Latn-RS" dirty="0" smtClean="0">
                <a:solidFill>
                  <a:srgbClr val="FF0000"/>
                </a:solidFill>
              </a:rPr>
              <a:t>moždanoj teoriji svesti</a:t>
            </a:r>
            <a:r>
              <a:rPr lang="sr-Latn-RS" dirty="0" smtClean="0"/>
              <a:t> pa i govora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mtClean="0"/>
              <a:t>Frojd </a:t>
            </a:r>
            <a:r>
              <a:rPr lang="x-none" dirty="0" smtClean="0"/>
              <a:t>je razmišljao “konekcionistički</a:t>
            </a:r>
            <a:r>
              <a:rPr lang="x-none" smtClean="0"/>
              <a:t>”  naglašavajući </a:t>
            </a:r>
            <a:r>
              <a:rPr lang="x-none" dirty="0" smtClean="0"/>
              <a:t>značaj povezivanja ili konekcija različitih regija , naročito kada se radi o višim psihičkim funkcijama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1143000"/>
            <a:ext cx="6948488" cy="3421063"/>
            <a:chOff x="930" y="1638"/>
            <a:chExt cx="4377" cy="2155"/>
          </a:xfrm>
        </p:grpSpPr>
        <p:sp>
          <p:nvSpPr>
            <p:cNvPr id="28681" name="Document"/>
            <p:cNvSpPr>
              <a:spLocks noEditPoints="1" noChangeArrowheads="1"/>
            </p:cNvSpPr>
            <p:nvPr/>
          </p:nvSpPr>
          <p:spPr bwMode="auto">
            <a:xfrm rot="-5400000">
              <a:off x="2041" y="527"/>
              <a:ext cx="2155" cy="4377"/>
            </a:xfrm>
            <a:custGeom>
              <a:avLst/>
              <a:gdLst>
                <a:gd name="T0" fmla="*/ 1073 w 21600"/>
                <a:gd name="T1" fmla="*/ 4383 h 21600"/>
                <a:gd name="T2" fmla="*/ 8 w 21600"/>
                <a:gd name="T3" fmla="*/ 2198 h 21600"/>
                <a:gd name="T4" fmla="*/ 1073 w 21600"/>
                <a:gd name="T5" fmla="*/ 16 h 21600"/>
                <a:gd name="T6" fmla="*/ 2166 w 21600"/>
                <a:gd name="T7" fmla="*/ 2159 h 21600"/>
                <a:gd name="T8" fmla="*/ 1073 w 21600"/>
                <a:gd name="T9" fmla="*/ 4383 h 21600"/>
                <a:gd name="T10" fmla="*/ 0 w 21600"/>
                <a:gd name="T11" fmla="*/ 0 h 21600"/>
                <a:gd name="T12" fmla="*/ 2155 w 21600"/>
                <a:gd name="T13" fmla="*/ 0 h 21600"/>
                <a:gd name="T14" fmla="*/ 2155 w 21600"/>
                <a:gd name="T15" fmla="*/ 437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72 w 21600"/>
                <a:gd name="T25" fmla="*/ 819 h 21600"/>
                <a:gd name="T26" fmla="*/ 20618 w 21600"/>
                <a:gd name="T27" fmla="*/ 1642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eaVer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23558" name="Picture 6" descr="freudce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1706"/>
              <a:ext cx="3220" cy="207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36513" y="434975"/>
            <a:ext cx="9144001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C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•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sr-Latn-C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Sigmund Freud</a:t>
            </a:r>
            <a:r>
              <a:rPr lang="sr-Latn-CS" dirty="0">
                <a:latin typeface="+mn-lt"/>
              </a:rPr>
              <a:t> : monografija </a:t>
            </a:r>
            <a:r>
              <a:rPr lang="sr-Latn-CS" dirty="0" smtClean="0">
                <a:latin typeface="+mn-lt"/>
              </a:rPr>
              <a:t>“</a:t>
            </a:r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O Afaziji</a:t>
            </a:r>
            <a:r>
              <a:rPr lang="sr-Latn-CS" dirty="0" smtClean="0">
                <a:latin typeface="+mn-lt"/>
              </a:rPr>
              <a:t>”  </a:t>
            </a:r>
            <a:endParaRPr lang="sr-Latn-CS" dirty="0">
              <a:latin typeface="+mn-lt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sr-Latn-CS" dirty="0">
              <a:latin typeface="+mn-lt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09600" y="5029200"/>
            <a:ext cx="800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CS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Frojdov originalan dijagram o načinu na koji  su veze uspostavljene u sistemu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Sigmund Fr</a:t>
            </a:r>
            <a:r>
              <a:rPr lang="sr-Latn-RS" dirty="0" smtClean="0"/>
              <a:t>oj</a:t>
            </a:r>
            <a:r>
              <a:rPr lang="en-US" dirty="0" smtClean="0"/>
              <a:t>d:  </a:t>
            </a:r>
            <a:r>
              <a:rPr lang="sr-Latn-RS" dirty="0" smtClean="0"/>
              <a:t>“</a:t>
            </a:r>
            <a:r>
              <a:rPr lang="en-US" dirty="0" smtClean="0"/>
              <a:t>O </a:t>
            </a:r>
            <a:r>
              <a:rPr lang="en-US" dirty="0" err="1" smtClean="0"/>
              <a:t>afaziji</a:t>
            </a:r>
            <a:r>
              <a:rPr lang="sr-Latn-RS" dirty="0" smtClean="0"/>
              <a:t>”</a:t>
            </a:r>
            <a:r>
              <a:rPr lang="en-US" dirty="0" smtClean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Sigmund Freud</a:t>
            </a:r>
            <a:r>
              <a:rPr lang="sr-Latn-CS" dirty="0" smtClean="0"/>
              <a:t>  je napisao  monografiju pod nazivom :”O afaziji” koja je objavljena tek nakon njegove smrti.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C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Donald Hebb</a:t>
            </a:r>
            <a:r>
              <a:rPr lang="sr-Latn-CS" dirty="0" smtClean="0"/>
              <a:t> (1949), diskutuje u svom delu o rasporedu ćelija u mozgu slično Frojdu,  ima sličan koncept današnjoj, modernoj teoriji konekcionista.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648200"/>
            <a:ext cx="121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648200"/>
            <a:ext cx="1289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RS" dirty="0" smtClean="0"/>
              <a:t>olistički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ma mnogo više sličnosti sa savremenim psiholingvističkim modelima jezika koji ga tretiraju  kao  </a:t>
            </a:r>
            <a:r>
              <a:rPr lang="sr-Latn-RS" dirty="0" smtClean="0">
                <a:solidFill>
                  <a:srgbClr val="FF0000"/>
                </a:solidFill>
              </a:rPr>
              <a:t>interaktivni kognitivni proces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ntegritet semantičke organizacije</a:t>
            </a:r>
            <a:r>
              <a:rPr lang="sr-Latn-RS" dirty="0" smtClean="0"/>
              <a:t> narušen je kod afazije</a:t>
            </a:r>
          </a:p>
          <a:p>
            <a:r>
              <a:rPr lang="sr-Latn-RS" dirty="0" smtClean="0"/>
              <a:t>Goldman Ajsler: izvođenje pojedinih zadataka </a:t>
            </a:r>
            <a:r>
              <a:rPr lang="en-US" dirty="0" err="1" smtClean="0"/>
              <a:t>zahteva</a:t>
            </a:r>
            <a:r>
              <a:rPr lang="sr-Latn-RS" dirty="0" smtClean="0"/>
              <a:t> </a:t>
            </a:r>
            <a:r>
              <a:rPr lang="en-US" dirty="0" err="1" smtClean="0"/>
              <a:t>odre</a:t>
            </a:r>
            <a:r>
              <a:rPr lang="sr-Latn-RS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 nivoa kognitivnog planiranja </a:t>
            </a:r>
            <a:r>
              <a:rPr lang="sr-Latn-RS" dirty="0" smtClean="0"/>
              <a:t> za koje je potrebno </a:t>
            </a:r>
            <a:r>
              <a:rPr lang="sr-Latn-RS" dirty="0" smtClean="0">
                <a:solidFill>
                  <a:srgbClr val="FF0000"/>
                </a:solidFill>
              </a:rPr>
              <a:t>razumevanje značenja</a:t>
            </a:r>
            <a:r>
              <a:rPr lang="sr-Latn-RS" dirty="0" smtClean="0"/>
              <a:t> odgovora. Reprodukcija putem verbalnog ponavljanja ili glasnog čitanja zahteva manje kognitivnog planiranja nego izgovaranje kompletno novih rečenica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Psih</a:t>
            </a:r>
            <a:r>
              <a:rPr lang="sr-Latn-RS" dirty="0" smtClean="0"/>
              <a:t>ički deficiti prisutni su kod neurogenih jezičkih porem.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Psihički deficiti kognitivnog, emocionalnog, motivacionog i socijalnog funkcionisanja ličnosti osobe sa neurogenim jezičkim poremećajem </a:t>
            </a:r>
          </a:p>
          <a:p>
            <a:r>
              <a:rPr lang="sr-Latn-RS" dirty="0" smtClean="0"/>
              <a:t>-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sr-Latn-RS" dirty="0" smtClean="0"/>
              <a:t>afazij</a:t>
            </a:r>
            <a:r>
              <a:rPr lang="en-US" dirty="0" smtClean="0"/>
              <a:t>a</a:t>
            </a:r>
            <a:endParaRPr lang="sr-Latn-RS" dirty="0" smtClean="0"/>
          </a:p>
          <a:p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sr-Latn-RS" dirty="0" smtClean="0"/>
              <a:t>disartrij</a:t>
            </a:r>
            <a:r>
              <a:rPr lang="en-US" dirty="0" smtClean="0"/>
              <a:t>a</a:t>
            </a:r>
            <a:endParaRPr lang="sr-Latn-RS" dirty="0" smtClean="0"/>
          </a:p>
          <a:p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sr-Latn-RS" dirty="0" smtClean="0"/>
              <a:t>poremećaja učenja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sr-Latn-RS" dirty="0" smtClean="0"/>
              <a:t>cerebraln</a:t>
            </a:r>
            <a:r>
              <a:rPr lang="en-US" dirty="0" smtClean="0"/>
              <a:t>e</a:t>
            </a:r>
            <a:r>
              <a:rPr lang="sr-Latn-RS" dirty="0" smtClean="0"/>
              <a:t> paraliz</a:t>
            </a:r>
            <a:r>
              <a:rPr lang="en-US" dirty="0" smtClean="0"/>
              <a:t>e</a:t>
            </a:r>
            <a:endParaRPr lang="sr-Latn-R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sr-Latn-RS" dirty="0" smtClean="0"/>
              <a:t>ADHD</a:t>
            </a:r>
            <a:r>
              <a:rPr lang="sr-Latn-RS" dirty="0" smtClean="0"/>
              <a:t>, </a:t>
            </a:r>
            <a:r>
              <a:rPr lang="sr-Latn-RS" dirty="0" smtClean="0"/>
              <a:t>itd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Psihičke 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ognitivni deficiti</a:t>
            </a:r>
            <a:r>
              <a:rPr lang="sr-Latn-RS" dirty="0" smtClean="0"/>
              <a:t>:</a:t>
            </a:r>
          </a:p>
          <a:p>
            <a:pPr>
              <a:buNone/>
            </a:pPr>
            <a:r>
              <a:rPr lang="sr-Latn-RS" dirty="0" smtClean="0"/>
              <a:t>-poremećaji opažanja</a:t>
            </a:r>
          </a:p>
          <a:p>
            <a:pPr>
              <a:buNone/>
            </a:pPr>
            <a:r>
              <a:rPr lang="sr-Latn-RS" dirty="0" smtClean="0"/>
              <a:t>-</a:t>
            </a:r>
            <a:r>
              <a:rPr lang="sr-Latn-RS" dirty="0"/>
              <a:t>p</a:t>
            </a:r>
            <a:r>
              <a:rPr lang="sr-Latn-RS" dirty="0" smtClean="0"/>
              <a:t>oremećaji pažnje,</a:t>
            </a:r>
          </a:p>
          <a:p>
            <a:pPr>
              <a:buNone/>
            </a:pPr>
            <a:r>
              <a:rPr lang="sr-Latn-RS" dirty="0" smtClean="0"/>
              <a:t>-</a:t>
            </a:r>
            <a:r>
              <a:rPr lang="sr-Latn-RS" dirty="0"/>
              <a:t>p</a:t>
            </a:r>
            <a:r>
              <a:rPr lang="sr-Latn-RS" dirty="0" smtClean="0"/>
              <a:t>oremećaji pamćenja</a:t>
            </a:r>
          </a:p>
          <a:p>
            <a:pPr>
              <a:buNone/>
            </a:pPr>
            <a:r>
              <a:rPr lang="sr-Latn-RS" dirty="0" smtClean="0"/>
              <a:t>-poremećaji inteligencije (VIQ)</a:t>
            </a:r>
          </a:p>
          <a:p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Ličnost:  </a:t>
            </a:r>
            <a:r>
              <a:rPr lang="sr-Latn-RS" dirty="0" smtClean="0"/>
              <a:t> problemi motivacije (za govorenjem)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može se javiti impulsivnost i problemi  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socijalnog prilagođavanja</a:t>
            </a:r>
          </a:p>
          <a:p>
            <a:pPr>
              <a:buNone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ауторима Лауферу и Данхофу (</a:t>
            </a:r>
            <a:r>
              <a:rPr lang="en-US" dirty="0" err="1" smtClean="0"/>
              <a:t>Laufer</a:t>
            </a:r>
            <a:r>
              <a:rPr lang="ru-RU" dirty="0" smtClean="0"/>
              <a:t>, </a:t>
            </a:r>
            <a:r>
              <a:rPr lang="en-US" dirty="0" err="1" smtClean="0"/>
              <a:t>Denhoff</a:t>
            </a:r>
            <a:r>
              <a:rPr lang="en-US" dirty="0" smtClean="0"/>
              <a:t>;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Hugles</a:t>
            </a:r>
            <a:r>
              <a:rPr lang="en-US" dirty="0" smtClean="0"/>
              <a:t> </a:t>
            </a:r>
            <a:r>
              <a:rPr lang="ru-RU" dirty="0" smtClean="0"/>
              <a:t>&amp; </a:t>
            </a:r>
            <a:r>
              <a:rPr lang="en-US" dirty="0" smtClean="0"/>
              <a:t>C</a:t>
            </a:r>
            <a:r>
              <a:rPr lang="ru-RU" dirty="0" smtClean="0"/>
              <a:t>оо</a:t>
            </a:r>
            <a:r>
              <a:rPr lang="en-US" dirty="0" smtClean="0"/>
              <a:t>per</a:t>
            </a:r>
            <a:r>
              <a:rPr lang="ru-RU" dirty="0" smtClean="0"/>
              <a:t>,2009), примарне симтоме у дечјем понашању представљају немир, </a:t>
            </a:r>
            <a:r>
              <a:rPr lang="ru-RU" dirty="0" smtClean="0"/>
              <a:t>и</a:t>
            </a:r>
            <a:r>
              <a:rPr lang="sr-Cyrl-RS" dirty="0" smtClean="0"/>
              <a:t>м</a:t>
            </a:r>
            <a:r>
              <a:rPr lang="ru-RU" dirty="0" smtClean="0"/>
              <a:t>пулсивност</a:t>
            </a:r>
            <a:r>
              <a:rPr lang="ru-RU" dirty="0" smtClean="0"/>
              <a:t>, осцијалција пажње, експлозивност, иритабилност, лоша социјална позиција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Развој говора код ове деце може бити успорен</a:t>
            </a:r>
          </a:p>
          <a:p>
            <a:r>
              <a:rPr lang="sr-Cyrl-RS" dirty="0" smtClean="0"/>
              <a:t>Нјихово говорење се често одвија са напором, а касније се могу развити проблеми дислексије и дисграфије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Neuropsihološke</a:t>
            </a:r>
            <a:r>
              <a:rPr lang="en-US" dirty="0" smtClean="0"/>
              <a:t>  </a:t>
            </a:r>
            <a:r>
              <a:rPr lang="en-US" dirty="0" err="1" smtClean="0"/>
              <a:t>tehnike</a:t>
            </a:r>
            <a:r>
              <a:rPr lang="sr-Latn-RS" dirty="0" smtClean="0"/>
              <a:t> za procenu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iksna baterija </a:t>
            </a:r>
            <a:r>
              <a:rPr lang="x-none" dirty="0" smtClean="0"/>
              <a:t>testova sadrži standardan ,uvek isti niz testova koji se primenjuje kod svih </a:t>
            </a:r>
            <a:r>
              <a:rPr lang="x-none" smtClean="0"/>
              <a:t>ispitanika (</a:t>
            </a:r>
            <a:r>
              <a:rPr lang="sr-Latn-RS" dirty="0" smtClean="0"/>
              <a:t>npr.</a:t>
            </a:r>
            <a:r>
              <a:rPr lang="x-none" smtClean="0"/>
              <a:t>Lurija-Nebraska neuropsihološka baterija</a:t>
            </a:r>
            <a:r>
              <a:rPr lang="sr-Latn-RS" dirty="0" smtClean="0"/>
              <a:t>, Boston test</a:t>
            </a:r>
            <a:r>
              <a:rPr lang="x-none" smtClean="0"/>
              <a:t>)</a:t>
            </a:r>
            <a:endParaRPr lang="sr-Latn-R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Fleksibilna baterija- </a:t>
            </a:r>
            <a:r>
              <a:rPr lang="sr-Latn-RS" dirty="0" smtClean="0"/>
              <a:t>podešavaju se subtestovi individualno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klektička baterija </a:t>
            </a:r>
            <a:r>
              <a:rPr lang="x-none" dirty="0" smtClean="0"/>
              <a:t>je sastavljena iz delova različitih testova prilagođenih individualnom </a:t>
            </a:r>
            <a:r>
              <a:rPr lang="x-none" smtClean="0"/>
              <a:t>pacijentu  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Za dijagnozu se koriste</a:t>
            </a:r>
            <a:r>
              <a:rPr lang="x-none" sz="3600" smtClean="0"/>
              <a:t> takozvane baterije testova (više selekcioniranih testova</a:t>
            </a:r>
            <a:r>
              <a:rPr lang="sr-Latn-RS" sz="3600" dirty="0" smtClean="0"/>
              <a:t> čine jednu bateriju</a:t>
            </a:r>
            <a:r>
              <a:rPr lang="x-none" sz="3600" smtClean="0"/>
              <a:t>)</a:t>
            </a:r>
            <a:r>
              <a:rPr lang="x-none" smtClean="0"/>
              <a:t/>
            </a:r>
            <a:br>
              <a:rPr lang="x-none" smtClean="0"/>
            </a:br>
            <a:endParaRPr lang="en-US" dirty="0"/>
          </a:p>
        </p:txBody>
      </p:sp>
      <p:pic>
        <p:nvPicPr>
          <p:cNvPr id="4" name="Picture 7" descr="j027592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730807" y="2949696"/>
            <a:ext cx="1491386" cy="182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</a:t>
            </a:r>
            <a:r>
              <a:rPr lang="x-none" smtClean="0"/>
              <a:t>leksibilna baterija testova </a:t>
            </a:r>
            <a:r>
              <a:rPr lang="sr-Latn-RS" dirty="0" smtClean="0"/>
              <a:t>može da</a:t>
            </a:r>
            <a:r>
              <a:rPr lang="x-none" smtClean="0"/>
              <a:t> se podešava prem</a:t>
            </a:r>
            <a:r>
              <a:rPr lang="sr-Latn-RS" dirty="0" smtClean="0"/>
              <a:t>a vrsti neurogenog poremećaja</a:t>
            </a:r>
            <a:r>
              <a:rPr lang="x-none" smtClean="0"/>
              <a:t>  i uključuje one testove koji su osetljiviji za određeni tip</a:t>
            </a:r>
            <a:r>
              <a:rPr lang="sr-Latn-RS" dirty="0" smtClean="0"/>
              <a:t> </a:t>
            </a:r>
            <a:r>
              <a:rPr lang="x-none" smtClean="0"/>
              <a:t>poremećaja</a:t>
            </a:r>
            <a:endParaRPr lang="sr-Latn-RS" dirty="0" smtClean="0"/>
          </a:p>
          <a:p>
            <a:r>
              <a:rPr lang="en-US" dirty="0" smtClean="0"/>
              <a:t>Z</a:t>
            </a:r>
            <a:r>
              <a:rPr lang="sr-Latn-RS" dirty="0" smtClean="0"/>
              <a:t>ahteva visok nivo stručnosti i iskustva dijagnostičara</a:t>
            </a:r>
            <a:endParaRPr lang="x-none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europsihološka procena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acijenti  sa frontalnim oštećenjem mozga mogu imati teškoće sa testovima pamćenja, rešavanja problema kao i sa  kontrolom motornog planiranja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zazov za  kliničkog neuropsihologa jeste u tome što bi trebalo da odredi da li je posmatrani poremećaj ponašanja primarna posledica oštećenja ili sekundarna posledica mnogo opštijeg  poremećaja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ognitivna neuropsihološka dijagnoza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astoji da objedini i interpretira sve rezultate o kognitivnom i intelektualnom funkcionisanju koji mogu pomoći u zaključivanju o vezi sa moždanom  disfunkcijom</a:t>
            </a:r>
          </a:p>
          <a:p>
            <a:r>
              <a:rPr lang="sr-Latn-RS" dirty="0" smtClean="0"/>
              <a:t>Tako se vrši i neuropsihološka kognitivna procena  kod pacijenata sa neurogenim </a:t>
            </a:r>
            <a:r>
              <a:rPr lang="en-US" dirty="0" smtClean="0"/>
              <a:t>je</a:t>
            </a:r>
            <a:r>
              <a:rPr lang="sr-Latn-RS" dirty="0" smtClean="0"/>
              <a:t>zičkim poremećajem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Boston test</a:t>
            </a:r>
            <a:r>
              <a:rPr lang="sr-Latn-RS" dirty="0" smtClean="0"/>
              <a:t> za afazije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M</a:t>
            </a:r>
            <a:r>
              <a:rPr lang="x-none" u="sng" dirty="0" smtClean="0"/>
              <a:t>eri brojne jezičke sposobnosti kao što su: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razumevanje govora (reči,rečenica,teksta)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govorno izražavanje  (slobodni i reproduktiv.)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imenovanje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oralna praksija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verbalna fluentnost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čitanje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pisanje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  ritam  i  pevanje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/>
              <a:t>Najpoznatije neuropsihološke baterije testova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Lurija-Nebraska baterija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</a:t>
            </a:r>
            <a:r>
              <a:rPr lang="x-none" dirty="0" smtClean="0"/>
              <a:t>apravljena je u Americi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/>
              <a:t> </a:t>
            </a:r>
            <a:r>
              <a:rPr lang="x-none" smtClean="0"/>
              <a:t>60-ih </a:t>
            </a:r>
            <a:r>
              <a:rPr lang="sr-Latn-RS" dirty="0" smtClean="0"/>
              <a:t>godina 20-og veka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</a:t>
            </a:r>
            <a:r>
              <a:rPr lang="x-none" dirty="0" smtClean="0"/>
              <a:t>vaj instrument se stalno usavršava i poboljšava u </a:t>
            </a:r>
            <a:r>
              <a:rPr lang="x-none" smtClean="0"/>
              <a:t>novijim verzijama</a:t>
            </a:r>
            <a:endParaRPr lang="sr-Latn-RS" dirty="0" smtClean="0"/>
          </a:p>
          <a:p>
            <a:pPr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Halstead-Reitan  neuropsihološka baterija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</a:t>
            </a:r>
            <a:r>
              <a:rPr lang="x-none" dirty="0" smtClean="0"/>
              <a:t>astala je u toku pedesetih i šezdesetih godina 20-og v. na osnovu iskustava iz kliničke prakse i poznatih radova ova </a:t>
            </a:r>
            <a:r>
              <a:rPr lang="x-none" smtClean="0"/>
              <a:t>dva autora</a:t>
            </a:r>
            <a:endParaRPr lang="x-none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Neuropsihološka</a:t>
            </a:r>
            <a:r>
              <a:rPr lang="en-US" dirty="0" smtClean="0"/>
              <a:t> </a:t>
            </a:r>
            <a:r>
              <a:rPr lang="en-US" dirty="0" err="1" smtClean="0"/>
              <a:t>baterija</a:t>
            </a:r>
            <a:r>
              <a:rPr lang="en-US" dirty="0" smtClean="0"/>
              <a:t> </a:t>
            </a:r>
            <a:r>
              <a:rPr lang="en-US" dirty="0" err="1" smtClean="0"/>
              <a:t>testova</a:t>
            </a:r>
            <a:r>
              <a:rPr lang="en-US" dirty="0" smtClean="0"/>
              <a:t> LNNB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3749675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Lurija-Nebraska test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x-none" smtClean="0"/>
              <a:t>danas </a:t>
            </a:r>
            <a:r>
              <a:rPr lang="x-none" dirty="0" smtClean="0"/>
              <a:t>se smatra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    glavnim instrumentom  u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r-Latn-RS" dirty="0" smtClean="0"/>
              <a:t>    </a:t>
            </a:r>
            <a:r>
              <a:rPr lang="x-none" smtClean="0"/>
              <a:t>neuropsihološkoj </a:t>
            </a:r>
            <a:r>
              <a:rPr lang="sr-Latn-RS" dirty="0" smtClean="0"/>
              <a:t>dijagnostici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>
              <a:spcBef>
                <a:spcPts val="580"/>
              </a:spcBef>
              <a:defRPr/>
            </a:pPr>
            <a:r>
              <a:rPr lang="en-US" dirty="0" smtClean="0"/>
              <a:t>S</a:t>
            </a:r>
            <a:r>
              <a:rPr lang="sr-Latn-RS" dirty="0" smtClean="0"/>
              <a:t>adrži 8 subtestova</a:t>
            </a:r>
            <a:endParaRPr lang="x-none" dirty="0" smtClean="0"/>
          </a:p>
        </p:txBody>
      </p:sp>
      <p:pic>
        <p:nvPicPr>
          <p:cNvPr id="6144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38687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</a:t>
            </a:r>
            <a:r>
              <a:rPr lang="sr-Latn-RS" dirty="0" smtClean="0"/>
              <a:t>ezički </a:t>
            </a:r>
            <a:r>
              <a:rPr lang="sr-Latn-RS" dirty="0" smtClean="0"/>
              <a:t>poremećaj</a:t>
            </a:r>
            <a:r>
              <a:rPr lang="en-US" dirty="0" smtClean="0"/>
              <a:t>-</a:t>
            </a:r>
            <a:r>
              <a:rPr lang="sr-Latn-RS" dirty="0" smtClean="0"/>
              <a:t> </a:t>
            </a:r>
            <a:r>
              <a:rPr lang="sr-Latn-RS" dirty="0" smtClean="0"/>
              <a:t>česta posledica neuroloških disfunkcija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Č</a:t>
            </a:r>
            <a:r>
              <a:rPr lang="sr-Latn-RS" dirty="0" smtClean="0"/>
              <a:t>esto se dele na:</a:t>
            </a:r>
          </a:p>
          <a:p>
            <a:pPr>
              <a:buNone/>
            </a:pPr>
            <a:r>
              <a:rPr lang="sr-Latn-RS" dirty="0" smtClean="0"/>
              <a:t>   1. integrativne (simboličke) koji podrazumevaju oštećenje integrativnih funkcija i pojmovnog identifikovanja simbola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2. transmisivne (nesimboličke) 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105400"/>
            <a:ext cx="3495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Subtestovi LNNB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inteligencija</a:t>
            </a:r>
          </a:p>
          <a:p>
            <a:pPr eaLnBrk="1" hangingPunct="1"/>
            <a:r>
              <a:rPr lang="en-US" smtClean="0"/>
              <a:t>pamćenje  (kratkoročno  		i dugoročno)</a:t>
            </a:r>
          </a:p>
          <a:p>
            <a:pPr eaLnBrk="1" hangingPunct="1"/>
            <a:r>
              <a:rPr lang="en-US" smtClean="0"/>
              <a:t> motorika,praksija</a:t>
            </a:r>
          </a:p>
          <a:p>
            <a:pPr eaLnBrk="1" hangingPunct="1"/>
            <a:r>
              <a:rPr lang="en-US" smtClean="0"/>
              <a:t>vizuelna percepcija</a:t>
            </a:r>
          </a:p>
          <a:p>
            <a:pPr eaLnBrk="1" hangingPunct="1"/>
            <a:r>
              <a:rPr lang="en-US" smtClean="0"/>
              <a:t>taktilna percepcija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614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Ekspresivni i receptivni govor</a:t>
            </a:r>
          </a:p>
          <a:p>
            <a:pPr eaLnBrk="1" hangingPunct="1"/>
            <a:r>
              <a:rPr lang="en-US" smtClean="0"/>
              <a:t>Pisanje i čitanje (disgrafije i disleksije)</a:t>
            </a:r>
          </a:p>
          <a:p>
            <a:pPr eaLnBrk="1" hangingPunct="1"/>
            <a:r>
              <a:rPr lang="en-US" smtClean="0"/>
              <a:t>Računanje  (diskalkulije)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Pet osnovnih testova Halsted-Reit</a:t>
            </a:r>
            <a:r>
              <a:rPr lang="sr-Latn-CS" sz="4000" smtClean="0"/>
              <a:t>a</a:t>
            </a:r>
            <a:r>
              <a:rPr lang="en-US" sz="4000" smtClean="0"/>
              <a:t>n baterije</a:t>
            </a:r>
          </a:p>
        </p:txBody>
      </p:sp>
      <p:sp>
        <p:nvSpPr>
          <p:cNvPr id="6246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1. Test apstraktnog mišljenja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2. Test  taktilnog pamćenja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3. Test  ritma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4. Test auditivne percepcije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5. Test motorike  (motorika prstiju)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Rezultat se izražava Indeksom oštećenja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76400"/>
            <a:ext cx="2085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sr-Latn-RS" dirty="0" smtClean="0"/>
              <a:t>fazije- poremećaj upotrebe verbalnih simbola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Afazija spada u integrativne poremećaje   simboličke sposobnosti usled organskog oštećenja CNS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anifestuje se kao poremećaj ekspresivnih  sposobnosti verbalne formulacije ili</a:t>
            </a:r>
          </a:p>
          <a:p>
            <a:pPr>
              <a:buNone/>
            </a:pPr>
            <a:r>
              <a:rPr lang="en-US" dirty="0" smtClean="0"/>
              <a:t>    k</a:t>
            </a:r>
            <a:r>
              <a:rPr lang="sr-Latn-RS" dirty="0" smtClean="0"/>
              <a:t>ao poremećaj receptivnih sposobnosti razumevanja govora </a:t>
            </a:r>
          </a:p>
          <a:p>
            <a:r>
              <a:rPr lang="sr-Latn-RS" dirty="0" smtClean="0"/>
              <a:t> Pridruženi simptomi su poremećaj čitanja, </a:t>
            </a:r>
            <a:r>
              <a:rPr lang="sr-Latn-RS" dirty="0" smtClean="0"/>
              <a:t>pisanja,računanja,gestikulacije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sr-Latn-RS" dirty="0" smtClean="0"/>
              <a:t>crtanja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Poreklo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izazvana</a:t>
            </a:r>
            <a:r>
              <a:rPr lang="en-US" dirty="0" smtClean="0"/>
              <a:t> </a:t>
            </a:r>
            <a:r>
              <a:rPr lang="en-US" dirty="0" err="1" smtClean="0"/>
              <a:t>moždanim</a:t>
            </a:r>
            <a:r>
              <a:rPr lang="en-US" dirty="0" smtClean="0"/>
              <a:t> </a:t>
            </a:r>
            <a:r>
              <a:rPr lang="en-US" dirty="0" err="1" smtClean="0"/>
              <a:t>infarktom</a:t>
            </a:r>
            <a:r>
              <a:rPr lang="en-US" dirty="0" smtClean="0"/>
              <a:t>, </a:t>
            </a:r>
            <a:r>
              <a:rPr lang="en-US" dirty="0" err="1" smtClean="0"/>
              <a:t>traumom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 , </a:t>
            </a:r>
            <a:r>
              <a:rPr lang="en-US" dirty="0" err="1" smtClean="0"/>
              <a:t>tumorom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M.Vukovi</a:t>
            </a:r>
            <a:r>
              <a:rPr lang="sr-Latn-RS" dirty="0" smtClean="0"/>
              <a:t>ć: poremećaj jezičke komunikacije uzrokovan lezijom mozga koja se manifestuje oštećenjem lingvističkih, paralingvističkih i kognitivnih sposobnosti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 kognitivnom planu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dolazi do deficita pažnje,</a:t>
            </a:r>
          </a:p>
          <a:p>
            <a:r>
              <a:rPr lang="sr-Latn-RS" dirty="0" smtClean="0"/>
              <a:t>d</a:t>
            </a:r>
            <a:r>
              <a:rPr lang="sr-Latn-RS" dirty="0" smtClean="0"/>
              <a:t>eficita opažanja</a:t>
            </a:r>
          </a:p>
          <a:p>
            <a:r>
              <a:rPr lang="sr-Latn-RS" dirty="0" smtClean="0"/>
              <a:t> deficita pamćenja,</a:t>
            </a:r>
          </a:p>
          <a:p>
            <a:r>
              <a:rPr lang="sr-Latn-RS" dirty="0" smtClean="0"/>
              <a:t>d</a:t>
            </a:r>
            <a:r>
              <a:rPr lang="sr-Latn-RS" dirty="0" smtClean="0"/>
              <a:t>eficita na planu mišljenja i inteligencije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tečeni poremećaj komunikacije jezičkim simbolima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r-Latn-RS" dirty="0" smtClean="0"/>
          </a:p>
          <a:p>
            <a:r>
              <a:rPr lang="en-US" dirty="0" smtClean="0"/>
              <a:t>A</a:t>
            </a:r>
            <a:r>
              <a:rPr lang="sr-Latn-RS" dirty="0" smtClean="0"/>
              <a:t>fazija je stečeni poremećaj  govora ili</a:t>
            </a:r>
            <a:r>
              <a:rPr lang="en-US" dirty="0" smtClean="0"/>
              <a:t> </a:t>
            </a:r>
            <a:r>
              <a:rPr lang="sr-Latn-RS" dirty="0" smtClean="0"/>
              <a:t>njegovog razumevanja(komunikacije simbolima) nastao kao posledica moždanog oštećenja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avremeni pristup afazijama je baziran na Bostonskoj klasifikaciji afazija koja se zasniva na četiri osnovna elementa usmenog govora: 1.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spontani govor</a:t>
            </a:r>
            <a:r>
              <a:rPr lang="sr-Latn-RS" dirty="0" smtClean="0"/>
              <a:t>, 2.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razumevanje</a:t>
            </a:r>
            <a:r>
              <a:rPr lang="sr-Latn-RS" dirty="0" smtClean="0"/>
              <a:t> usmenog govora, 3.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repeticija</a:t>
            </a:r>
            <a:r>
              <a:rPr lang="sr-Latn-RS" dirty="0" smtClean="0"/>
              <a:t> i 4.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nominacija</a:t>
            </a:r>
            <a:r>
              <a:rPr lang="sr-Latn-RS" dirty="0" smtClean="0"/>
              <a:t> (imenavanje)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RS" dirty="0" smtClean="0"/>
              <a:t>nomija  i disnomija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Anomia </a:t>
            </a:r>
            <a:r>
              <a:rPr lang="sr-Latn-RS" dirty="0" smtClean="0"/>
              <a:t>ili</a:t>
            </a:r>
            <a:r>
              <a:rPr lang="sr-Latn-RS" dirty="0" smtClean="0">
                <a:solidFill>
                  <a:srgbClr val="FF0000"/>
                </a:solidFill>
              </a:rPr>
              <a:t> disnomia</a:t>
            </a:r>
            <a:r>
              <a:rPr lang="sr-Latn-RS" dirty="0" smtClean="0"/>
              <a:t> je prisutna u svim tipovima afazije kao jedan oblik poremećaja pamćenja i to pamćenja imena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96071" y="2791753"/>
            <a:ext cx="2142857" cy="21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Podela na vrste afazija prema lokalizacionom modelu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Vernikeova afazija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rokina afazija 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ranskortikalna motorna afazija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ranskortikalna senzorna afazija</a:t>
            </a:r>
            <a:endParaRPr lang="en-US" dirty="0"/>
          </a:p>
        </p:txBody>
      </p:sp>
      <p:pic>
        <p:nvPicPr>
          <p:cNvPr id="5" name="Picture 9" descr="left-brain-right-bra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67275" y="1958181"/>
            <a:ext cx="36004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1293</Words>
  <Application>Microsoft Office PowerPoint</Application>
  <PresentationFormat>On-screen Show (4:3)</PresentationFormat>
  <Paragraphs>160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Psihološki aspekti neurogenih govorno-jezičkih poremećaja</vt:lpstr>
      <vt:lpstr>Psihički deficiti prisutni su kod neurogenih jezičkih porem.</vt:lpstr>
      <vt:lpstr>Jezički poremećaj- česta posledica neuroloških disfunkcija</vt:lpstr>
      <vt:lpstr>Afazije- poremećaj upotrebe verbalnih simbola </vt:lpstr>
      <vt:lpstr>Poreklo </vt:lpstr>
      <vt:lpstr>Na kognitivnom planu</vt:lpstr>
      <vt:lpstr>Stečeni poremećaj komunikacije jezičkim simbolima</vt:lpstr>
      <vt:lpstr>Anomija  i disnomija</vt:lpstr>
      <vt:lpstr>Podela na vrste afazija prema lokalizacionom modelu</vt:lpstr>
      <vt:lpstr>Brokina afazija</vt:lpstr>
      <vt:lpstr>Vernikeova afazija (senzorna )</vt:lpstr>
      <vt:lpstr>Neke karakteristike Vernikeove afazije</vt:lpstr>
      <vt:lpstr>Model blizak Vernikeovom</vt:lpstr>
      <vt:lpstr>Landau-Kleffner sindrom</vt:lpstr>
      <vt:lpstr>Nelokalizacioni –holistički kognitivni pristup</vt:lpstr>
      <vt:lpstr>Zanimljivo je da se i Frojd bavio ovom problematikom</vt:lpstr>
      <vt:lpstr>Slide 17</vt:lpstr>
      <vt:lpstr> Sigmund Frojd:  “O afaziji” </vt:lpstr>
      <vt:lpstr>Holistički pristup</vt:lpstr>
      <vt:lpstr>Psihičke karakteristike</vt:lpstr>
      <vt:lpstr>ADHD</vt:lpstr>
      <vt:lpstr>...</vt:lpstr>
      <vt:lpstr>Neuropsihološke  tehnike za procenu</vt:lpstr>
      <vt:lpstr> Za dijagnozu se koriste takozvane baterije testova (više selekcioniranih testova čine jednu bateriju) </vt:lpstr>
      <vt:lpstr>Neuropsihološka procena ponašanja</vt:lpstr>
      <vt:lpstr>Kognitivna neuropsihološka dijagnoza</vt:lpstr>
      <vt:lpstr>Boston test za afazije</vt:lpstr>
      <vt:lpstr>Najpoznatije neuropsihološke baterije testova</vt:lpstr>
      <vt:lpstr>Neuropsihološka baterija testova LNNB</vt:lpstr>
      <vt:lpstr>Subtestovi LNNB</vt:lpstr>
      <vt:lpstr>Pet osnovnih testova Halsted-Reitan baterije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Psihološki aspekti neurogenih govorno-jezičkih poremećaja</dc:title>
  <dc:creator>Fasper</dc:creator>
  <cp:lastModifiedBy>Fasper</cp:lastModifiedBy>
  <cp:revision>72</cp:revision>
  <dcterms:created xsi:type="dcterms:W3CDTF">2012-03-18T19:43:46Z</dcterms:created>
  <dcterms:modified xsi:type="dcterms:W3CDTF">2015-05-06T07:12:29Z</dcterms:modified>
</cp:coreProperties>
</file>